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58" r:id="rId5"/>
    <p:sldId id="265" r:id="rId6"/>
    <p:sldId id="266" r:id="rId7"/>
    <p:sldId id="267" r:id="rId8"/>
    <p:sldId id="268" r:id="rId9"/>
    <p:sldId id="260" r:id="rId10"/>
    <p:sldId id="270" r:id="rId11"/>
    <p:sldId id="261" r:id="rId12"/>
    <p:sldId id="272" r:id="rId13"/>
    <p:sldId id="264" r:id="rId14"/>
    <p:sldId id="27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4665"/>
  </p:normalViewPr>
  <p:slideViewPr>
    <p:cSldViewPr snapToGrid="0">
      <p:cViewPr varScale="1">
        <p:scale>
          <a:sx n="133" d="100"/>
          <a:sy n="133" d="100"/>
        </p:scale>
        <p:origin x="1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6895-338B-9144-8A21-1201DE5D66A3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0207-FBC6-6246-BA77-B430AE29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10207-FBC6-6246-BA77-B430AE297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73E9-926D-A457-BC7E-4C9F97E93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1F672-C12E-84AC-222F-1E0CA1C9F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73321-C42D-F7EB-24A4-A7BC80E8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4844-31C4-2E6C-BD97-08CC880E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EA21-DF1F-7F30-4A71-90561B14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A4A9-5DC6-DB45-6908-40C72C7F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5159A-108A-58CA-525C-77004486B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6AB07-3DBB-FE87-0A10-C1184064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160F-14A8-E270-3499-F06AFD63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5FB7-BD56-968E-604D-5CB3EAE2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0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865EAB-53DD-EF17-E7FE-A2F6B08BD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630BC-8CFE-618F-F6AC-947F29055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D349-ACB9-432F-ED1A-ECBB3908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AE95-31BD-19E2-C0EB-9A8AB1B3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E5BD3-0CB7-E0D4-BFC7-FFD4B640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9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22B3-8C8B-19E3-C204-47D2ED97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9ABE-C0A9-FE2D-CBB2-48ECCECC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358C-1CBE-C571-8F0E-8F247B95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B520-50A7-5BCB-F657-CF8194B4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C4493-1262-50EA-85ED-E4201F35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C36A-6473-0C99-EC49-94704764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D9F86-B156-308E-C04D-43A662A71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5331E-69C6-B679-D19E-72D8CA2C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774B7-F32A-238C-829B-E6BDEF7F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41171-0052-7AF0-DA76-4AF2AA6D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BF8D-6912-BF4E-4049-49221A6B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4E89-C447-7060-FAC7-F9364A1A7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0BF23-7470-DB2D-19D1-12EA86870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AF5EA-25C0-E301-6CEC-BE5E1EF5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56234-DBB3-6467-006F-6987226B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2498E-8591-893E-C199-AB4F481D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AA2F-8E11-D001-DF91-68975C04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EE913-A620-F65F-A07A-ACD97BFB0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BED52-5BD1-1127-B9BD-10B4C5718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E2A4A-0770-FBB5-A8B6-D8244947B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C9AFF-BCAD-0C37-1C3F-840C3121C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B8026-38B7-DBE4-9FF5-5250106C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0974D-0183-FFC0-B9D4-8CF9D9EE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A6BF4-52A7-E04C-BE6A-39541548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2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179D6-1436-EC68-91D0-15351323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8AADE-5275-A399-95FF-0412DA13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CFE95-7290-F26E-BA0A-0210DAF1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A2AF2-F1BE-93BA-D00D-BF74A412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6A958-CF4E-BCCD-B62D-3B67A92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4560-0CF5-FD95-ED5E-F74DC53C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92E6D-2299-D2EE-0213-1B09C81D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5E81-485F-54FD-66FA-03FFBCFE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8C49-2451-FFF4-6F0B-3AC7874D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6E1D3-201B-6F9A-DED3-7DD7FF85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980A6-BA11-B1AE-7600-6107312E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2C802-3D66-A522-4D6C-310F149F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BD6AB-23D7-108B-A815-5CCB1FAA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5252-1EE6-7B46-3805-4D237E9C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04429-FB9D-C3DE-05FF-103BFDD3F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D3F7-25EE-C81E-772B-91D11DA0C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D1D86-1DD9-089A-7879-A1A462CF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17AA8-AEE6-4F57-DF27-5CF9BD52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2A012-D77E-F50A-C423-BE8A0FC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E557F-35DA-84E1-AE25-BE6ED47F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62245-CA90-343F-B29C-6CF28A6E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3FDCC-4C04-01A2-BCC8-BD8825902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C9F5-D1B7-EB44-A82B-4C613F96B245}" type="datetimeFigureOut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5DFA7-AD75-0372-AB42-969888744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82C8-B69F-A9E0-F260-4C59EC2BA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DC39-D56C-6543-8E73-53C6F20F3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2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7B1B-8C20-20C7-A65C-4CD9F8A528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Control Problems from a Density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690CF-D5A1-E8D1-EC69-ECCA82EDA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8804"/>
            <a:ext cx="9144000" cy="1655762"/>
          </a:xfrm>
        </p:spPr>
        <p:txBody>
          <a:bodyPr/>
          <a:lstStyle/>
          <a:p>
            <a:r>
              <a:rPr lang="en-US" dirty="0"/>
              <a:t>Darshan </a:t>
            </a:r>
            <a:r>
              <a:rPr lang="en-US" dirty="0" err="1"/>
              <a:t>Gadginmath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6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4E53-00AA-3CC2-FB83-3A363308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Optimal transport – static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18DF-90D6-F7B4-95BD-3FA98197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     , target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Square root of the above optimal cost is the Wasserstein distance</a:t>
            </a:r>
          </a:p>
          <a:p>
            <a:r>
              <a:rPr lang="en-US" dirty="0"/>
              <a:t>Adding dynamics as constraint complicates this problem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EF6ED-42C8-1CCD-F537-1323499D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33" y="1960275"/>
            <a:ext cx="318569" cy="23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5BE4A-60F2-EAAB-82BA-1767C98F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73" y="1966373"/>
            <a:ext cx="378995" cy="225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DB50B-2A1C-3B99-52C5-7ADB2B13C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433" y="3336718"/>
            <a:ext cx="2353979" cy="334989"/>
          </a:xfrm>
          <a:prstGeom prst="rect">
            <a:avLst/>
          </a:prstGeom>
        </p:spPr>
      </p:pic>
      <p:pic>
        <p:nvPicPr>
          <p:cNvPr id="8" name="Picture 7" descr="A diagram of a curve&#10;&#10;Description automatically generated">
            <a:extLst>
              <a:ext uri="{FF2B5EF4-FFF2-40B4-BE49-F238E27FC236}">
                <a16:creationId xmlns:a16="http://schemas.microsoft.com/office/drawing/2014/main" id="{FF7D05E5-1A28-1FEF-1677-BA66C1B64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6308" y="4979916"/>
            <a:ext cx="6449273" cy="16807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A86693-6A82-CED5-3D9F-13E34AE62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2" y="1212783"/>
            <a:ext cx="3569593" cy="27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47046-00CC-2A0E-8EEB-C3E78ED950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498" y="2428687"/>
            <a:ext cx="4486508" cy="71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F4AF-131E-1611-0210-8E1EF46D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Density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7F89-455E-1790-7353-A6E76CF9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     , target       , dynamics</a:t>
            </a:r>
          </a:p>
          <a:p>
            <a:r>
              <a:rPr lang="en-US" dirty="0"/>
              <a:t>Dynamics of density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Problem- density controller                        such that   </a:t>
            </a:r>
          </a:p>
          <a:p>
            <a:endParaRPr lang="en-US" dirty="0"/>
          </a:p>
          <a:p>
            <a:r>
              <a:rPr lang="en-US" dirty="0"/>
              <a:t>Optimal transport with dynamics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79558-AFB4-CA90-CDAA-9CFD4765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263" y="1964389"/>
            <a:ext cx="318569" cy="23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02737E-024A-FB7C-D936-C9B637102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151" y="1970487"/>
            <a:ext cx="378995" cy="225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E62C9-0108-8CC7-3FB1-A80B38C2C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58" y="3916681"/>
            <a:ext cx="1611429" cy="36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EF09A7-EE36-C393-9804-85CD4AA42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547" y="5413424"/>
            <a:ext cx="5511065" cy="1262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41493D-E426-E049-C187-326503D1598D}"/>
              </a:ext>
            </a:extLst>
          </p:cNvPr>
          <p:cNvSpPr txBox="1"/>
          <p:nvPr/>
        </p:nvSpPr>
        <p:spPr>
          <a:xfrm>
            <a:off x="8213671" y="4499167"/>
            <a:ext cx="3894910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894910"/>
                      <a:gd name="connsiteY0" fmla="*/ 0 h 923330"/>
                      <a:gd name="connsiteX1" fmla="*/ 3894910 w 3894910"/>
                      <a:gd name="connsiteY1" fmla="*/ 0 h 923330"/>
                      <a:gd name="connsiteX2" fmla="*/ 3894910 w 3894910"/>
                      <a:gd name="connsiteY2" fmla="*/ 923330 h 923330"/>
                      <a:gd name="connsiteX3" fmla="*/ 0 w 3894910"/>
                      <a:gd name="connsiteY3" fmla="*/ 923330 h 923330"/>
                      <a:gd name="connsiteX4" fmla="*/ 0 w 3894910"/>
                      <a:gd name="connsiteY4" fmla="*/ 0 h 923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4910" h="923330" extrusionOk="0">
                        <a:moveTo>
                          <a:pt x="0" y="0"/>
                        </a:moveTo>
                        <a:cubicBezTo>
                          <a:pt x="1381259" y="118645"/>
                          <a:pt x="2307857" y="116012"/>
                          <a:pt x="3894910" y="0"/>
                        </a:cubicBezTo>
                        <a:cubicBezTo>
                          <a:pt x="3955205" y="381580"/>
                          <a:pt x="3909470" y="685430"/>
                          <a:pt x="3894910" y="923330"/>
                        </a:cubicBezTo>
                        <a:cubicBezTo>
                          <a:pt x="2589140" y="1057930"/>
                          <a:pt x="1792769" y="766134"/>
                          <a:pt x="0" y="923330"/>
                        </a:cubicBezTo>
                        <a:cubicBezTo>
                          <a:pt x="-30048" y="745367"/>
                          <a:pt x="-893" y="2143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/>
              <a:t>Schrodinger bridge problem considers stochastic dynamics and finds the most probable path between        and        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06F4C9-C721-2A59-9BF5-BC568067A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877" y="5168780"/>
            <a:ext cx="230012" cy="169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87828D-DBB8-3590-2A0A-C9AA42744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50" y="5168780"/>
            <a:ext cx="301401" cy="169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AA7EB8-BA77-A4DF-667A-3370A6689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729" y="1898148"/>
            <a:ext cx="1535028" cy="332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C325A-CE5D-D867-810A-12897ED26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6661" y="3035979"/>
            <a:ext cx="3985193" cy="6460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4A7F01-125F-6BEA-442F-BCBB7BD90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2913" y="4446529"/>
            <a:ext cx="1620421" cy="322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23CDC7-44DF-2379-0148-C02B28471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652" y="4472555"/>
            <a:ext cx="1611429" cy="2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4F0D-69BF-175A-FC41-22BBFC0E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Similar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1A9F-6CE3-46AB-18C2-85C015D1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Covariance control: Ensure covariance of states affected by gaussian noise reaches a desired target covariance</a:t>
            </a:r>
          </a:p>
          <a:p>
            <a:r>
              <a:rPr lang="en-US" dirty="0"/>
              <a:t>Density steering in continuous and discrete time systems</a:t>
            </a:r>
          </a:p>
          <a:p>
            <a:r>
              <a:rPr lang="en-US" dirty="0"/>
              <a:t>Distributed optimal transport, networked systems, etc.</a:t>
            </a:r>
          </a:p>
          <a:p>
            <a:r>
              <a:rPr lang="en-US" dirty="0"/>
              <a:t>Prominent researchers in this field:</a:t>
            </a:r>
          </a:p>
          <a:p>
            <a:pPr lvl="1"/>
            <a:r>
              <a:rPr lang="en-US" dirty="0" err="1"/>
              <a:t>Tryphon</a:t>
            </a:r>
            <a:r>
              <a:rPr lang="en-US" dirty="0"/>
              <a:t> Georgiou (UCI)</a:t>
            </a:r>
          </a:p>
          <a:p>
            <a:pPr lvl="1"/>
            <a:r>
              <a:rPr lang="en-US" dirty="0" err="1"/>
              <a:t>Yongxin</a:t>
            </a:r>
            <a:r>
              <a:rPr lang="en-US" dirty="0"/>
              <a:t> Chen (Georgia Tech)</a:t>
            </a:r>
          </a:p>
          <a:p>
            <a:pPr lvl="1"/>
            <a:r>
              <a:rPr lang="en-US" dirty="0" err="1"/>
              <a:t>Behcet</a:t>
            </a:r>
            <a:r>
              <a:rPr lang="en-US" dirty="0"/>
              <a:t> </a:t>
            </a:r>
            <a:r>
              <a:rPr lang="en-US" dirty="0" err="1"/>
              <a:t>Acikmese</a:t>
            </a:r>
            <a:r>
              <a:rPr lang="en-US" dirty="0"/>
              <a:t> (University of Washington)</a:t>
            </a:r>
          </a:p>
          <a:p>
            <a:pPr lvl="1"/>
            <a:r>
              <a:rPr lang="en-US" dirty="0" err="1"/>
              <a:t>Efstathios</a:t>
            </a:r>
            <a:r>
              <a:rPr lang="en-US" dirty="0"/>
              <a:t> </a:t>
            </a:r>
            <a:r>
              <a:rPr lang="en-US" dirty="0" err="1"/>
              <a:t>Bakolas</a:t>
            </a:r>
            <a:r>
              <a:rPr lang="en-US" dirty="0"/>
              <a:t> (UT Austin)</a:t>
            </a:r>
          </a:p>
        </p:txBody>
      </p:sp>
    </p:spTree>
    <p:extLst>
      <p:ext uri="{BB962C8B-B14F-4D97-AF65-F5344CB8AC3E}">
        <p14:creationId xmlns:p14="http://schemas.microsoft.com/office/powerpoint/2010/main" val="332654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7694-A9EC-802A-C979-9ECA7C34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problems in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75FC-F563-7561-1238-5D067FD9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43"/>
            <a:ext cx="11231880" cy="6442477"/>
          </a:xfrm>
        </p:spPr>
        <p:txBody>
          <a:bodyPr>
            <a:normAutofit/>
          </a:bodyPr>
          <a:lstStyle/>
          <a:p>
            <a:r>
              <a:rPr lang="en-US" dirty="0"/>
              <a:t>Data-driven control</a:t>
            </a:r>
          </a:p>
          <a:p>
            <a:pPr lvl="1"/>
            <a:r>
              <a:rPr lang="en-US" dirty="0"/>
              <a:t>Samples from       and        , experimental data to infer dynamics</a:t>
            </a:r>
          </a:p>
          <a:p>
            <a:pPr lvl="1"/>
            <a:r>
              <a:rPr lang="en-US" dirty="0"/>
              <a:t>Open problem, very few papers on it</a:t>
            </a:r>
          </a:p>
          <a:p>
            <a:pPr lvl="1"/>
            <a:r>
              <a:rPr lang="en-US" dirty="0"/>
              <a:t>Computational issues even in the model-based setting</a:t>
            </a:r>
          </a:p>
          <a:p>
            <a:pPr lvl="1"/>
            <a:r>
              <a:rPr lang="en-US" dirty="0"/>
              <a:t>Operator-theoretic approaches</a:t>
            </a:r>
          </a:p>
          <a:p>
            <a:pPr lvl="2"/>
            <a:r>
              <a:rPr lang="en-US" dirty="0"/>
              <a:t>PF operator is linear in      even with nonlinear dynamics</a:t>
            </a:r>
          </a:p>
          <a:p>
            <a:pPr lvl="2"/>
            <a:r>
              <a:rPr lang="en-US" dirty="0"/>
              <a:t>Koopman techniques of lifting can also be useful for linearization</a:t>
            </a:r>
          </a:p>
          <a:p>
            <a:pPr lvl="1"/>
            <a:r>
              <a:rPr lang="en-US" dirty="0"/>
              <a:t>Interacting particles, network of agents, distributed control</a:t>
            </a:r>
            <a:endParaRPr lang="en-US" i="1" dirty="0"/>
          </a:p>
          <a:p>
            <a:r>
              <a:rPr lang="en-US" dirty="0"/>
              <a:t>Nonlinear system analysis</a:t>
            </a:r>
          </a:p>
          <a:p>
            <a:pPr lvl="1"/>
            <a:r>
              <a:rPr lang="en-US" dirty="0"/>
              <a:t>Fluid flow</a:t>
            </a:r>
          </a:p>
          <a:p>
            <a:pPr lvl="1"/>
            <a:r>
              <a:rPr lang="en-US" dirty="0"/>
              <a:t>Synchronization, brain networks, etc. </a:t>
            </a:r>
          </a:p>
          <a:p>
            <a:pPr lvl="1"/>
            <a:r>
              <a:rPr lang="en-US" dirty="0"/>
              <a:t>Protein synthesis, drug discovery</a:t>
            </a:r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A37A2-6598-D0BB-5D90-D6C75833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095" y="2167046"/>
            <a:ext cx="318569" cy="23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5586F-02C8-9F05-4656-CEF13F37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72" y="2167046"/>
            <a:ext cx="378995" cy="225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7F5FF5-DA99-DCC1-97E5-AFBE22F7D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197" y="3713857"/>
            <a:ext cx="180473" cy="2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3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8CA-E681-BA3A-A852-C76CF5F8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problems in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9C45C-E77E-5C86-1CE3-E3F2BED1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modeling analysis</a:t>
            </a:r>
          </a:p>
          <a:p>
            <a:pPr lvl="1"/>
            <a:r>
              <a:rPr lang="en-US" dirty="0"/>
              <a:t>Transform noise to samples from dataset</a:t>
            </a:r>
          </a:p>
          <a:p>
            <a:pPr lvl="1"/>
            <a:r>
              <a:rPr lang="en-US" dirty="0"/>
              <a:t>Controlled generation: create image of </a:t>
            </a:r>
            <a:r>
              <a:rPr lang="en-US" i="1" dirty="0"/>
              <a:t>black</a:t>
            </a:r>
            <a:r>
              <a:rPr lang="en-US" dirty="0"/>
              <a:t> cat with </a:t>
            </a:r>
            <a:r>
              <a:rPr lang="en-US" i="1" dirty="0"/>
              <a:t>blue eyes.</a:t>
            </a:r>
          </a:p>
          <a:p>
            <a:r>
              <a:rPr lang="en-US" dirty="0"/>
              <a:t>Many techniques in the ML community: diffusion, GANs, VAEs, transformers, etc.</a:t>
            </a:r>
          </a:p>
          <a:p>
            <a:r>
              <a:rPr lang="en-US" dirty="0"/>
              <a:t>Good tool to analyze and improve generative models</a:t>
            </a:r>
          </a:p>
          <a:p>
            <a:r>
              <a:rPr lang="en-US" dirty="0"/>
              <a:t>Adversarial issues – jailbreaking, hallucinating,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2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D171-8EA0-142F-A0C9-F691BFBF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1CCF-B702-398D-9ABD-E4D2BEAD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Trajectory perspective can be impractical sometimes</a:t>
            </a:r>
          </a:p>
          <a:p>
            <a:r>
              <a:rPr lang="en-US" dirty="0"/>
              <a:t>Density perspective can relax the problem</a:t>
            </a:r>
          </a:p>
          <a:p>
            <a:r>
              <a:rPr lang="en-US" dirty="0"/>
              <a:t>Current density control techniques are computationally intensive</a:t>
            </a:r>
          </a:p>
          <a:p>
            <a:r>
              <a:rPr lang="en-US" dirty="0"/>
              <a:t>Many open problems in control</a:t>
            </a:r>
          </a:p>
          <a:p>
            <a:r>
              <a:rPr lang="en-US" dirty="0"/>
              <a:t>Good tool for analyses of generative models</a:t>
            </a:r>
          </a:p>
        </p:txBody>
      </p:sp>
    </p:spTree>
    <p:extLst>
      <p:ext uri="{BB962C8B-B14F-4D97-AF65-F5344CB8AC3E}">
        <p14:creationId xmlns:p14="http://schemas.microsoft.com/office/powerpoint/2010/main" val="359903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1365-C37A-6071-3CEC-57474F363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problem – trajectory space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C1831-6FD3-86ED-2580-CB7A4DD0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562" y="1825625"/>
            <a:ext cx="5458811" cy="26886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FE79E-0EC9-9B45-AC9A-75366262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3558"/>
          </a:xfrm>
        </p:spPr>
        <p:txBody>
          <a:bodyPr>
            <a:normAutofit/>
          </a:bodyPr>
          <a:lstStyle/>
          <a:p>
            <a:r>
              <a:rPr lang="en-US" dirty="0"/>
              <a:t>Single trajectory problem: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Fairly well understood for many classes of systems</a:t>
            </a:r>
          </a:p>
          <a:p>
            <a:r>
              <a:rPr lang="en-US" dirty="0"/>
              <a:t>Practical </a:t>
            </a:r>
            <a:r>
              <a:rPr lang="en-US" i="1" dirty="0"/>
              <a:t>unknowns </a:t>
            </a:r>
            <a:r>
              <a:rPr lang="en-US" dirty="0"/>
              <a:t>in the control problem: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Initial</a:t>
            </a:r>
            <a:r>
              <a:rPr lang="en-US" dirty="0"/>
              <a:t> and </a:t>
            </a:r>
            <a:r>
              <a:rPr lang="en-US" dirty="0">
                <a:solidFill>
                  <a:srgbClr val="92D050"/>
                </a:solidFill>
              </a:rPr>
              <a:t>final</a:t>
            </a:r>
            <a:r>
              <a:rPr lang="en-US" dirty="0"/>
              <a:t> sets</a:t>
            </a:r>
          </a:p>
          <a:p>
            <a:pPr lvl="1"/>
            <a:r>
              <a:rPr lang="en-US" dirty="0"/>
              <a:t>Model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4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41DB8C-8A8F-4E7C-F418-E3D98DDD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27" y="1568003"/>
            <a:ext cx="4909493" cy="3080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5D885-F737-E7B0-EED1-232B54EE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problem – density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9C4F-C8BC-2E3E-FD03-504A21144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243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Given- initial and target densities, and model</a:t>
            </a:r>
          </a:p>
          <a:p>
            <a:r>
              <a:rPr lang="en-US" dirty="0"/>
              <a:t>Difficult problem even with known model </a:t>
            </a:r>
          </a:p>
          <a:p>
            <a:r>
              <a:rPr lang="en-US" dirty="0"/>
              <a:t>Existing solutions- optimal transport and density control</a:t>
            </a:r>
          </a:p>
          <a:p>
            <a:r>
              <a:rPr lang="en-US" dirty="0"/>
              <a:t>Similar unknowns as in the trajectory problem </a:t>
            </a:r>
          </a:p>
        </p:txBody>
      </p:sp>
    </p:spTree>
    <p:extLst>
      <p:ext uri="{BB962C8B-B14F-4D97-AF65-F5344CB8AC3E}">
        <p14:creationId xmlns:p14="http://schemas.microsoft.com/office/powerpoint/2010/main" val="205073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52E9-FE34-873B-10D6-E4404511C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Preliminaries - Measure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04A25-FA65-03F8-4177-8B404282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Generalization of </a:t>
            </a:r>
            <a:r>
              <a:rPr lang="en-US" i="1" dirty="0"/>
              <a:t>volume</a:t>
            </a:r>
            <a:r>
              <a:rPr lang="en-US" dirty="0"/>
              <a:t> of sets</a:t>
            </a:r>
          </a:p>
          <a:p>
            <a:r>
              <a:rPr lang="en-US" dirty="0"/>
              <a:t>Given a set     , its power set       (set of all subsets of     )</a:t>
            </a:r>
          </a:p>
          <a:p>
            <a:r>
              <a:rPr lang="en-US" dirty="0"/>
              <a:t>    - field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  </a:t>
            </a:r>
          </a:p>
          <a:p>
            <a:pPr lvl="1"/>
            <a:endParaRPr lang="en-US" dirty="0"/>
          </a:p>
          <a:p>
            <a:r>
              <a:rPr lang="en-US" dirty="0"/>
              <a:t>Measur</a:t>
            </a:r>
            <a:r>
              <a:rPr lang="en-US" i="1" dirty="0"/>
              <a:t>able</a:t>
            </a:r>
            <a:r>
              <a:rPr lang="en-US" dirty="0"/>
              <a:t> space </a:t>
            </a:r>
          </a:p>
          <a:p>
            <a:r>
              <a:rPr lang="en-US" dirty="0"/>
              <a:t>Measure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1057B-6BEF-34EC-DC70-C4E54EECB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66" y="2433550"/>
            <a:ext cx="248519" cy="238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ACB79-12C8-3735-E1A8-761AA1505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599" y="2355784"/>
            <a:ext cx="340491" cy="330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5930E-6388-B38B-A8C5-20E1C4118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470" y="2426625"/>
            <a:ext cx="248519" cy="238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5CC78B-0228-40BC-8510-F13EA38AF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244" y="2980890"/>
            <a:ext cx="254000" cy="20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7BF210-E5B1-F7A5-460F-F9747B553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31" y="2863696"/>
            <a:ext cx="1112654" cy="370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C08CB7-AE08-B453-AE7F-53BBA3763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127" y="3370832"/>
            <a:ext cx="926156" cy="252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76B103-4D31-8A8A-F11F-BEED3262D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389" y="3715379"/>
            <a:ext cx="3082892" cy="333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6871BF-1148-7C68-1E10-C0945B68F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5024" y="4975598"/>
            <a:ext cx="927233" cy="368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7BA0DE-D55A-F9A4-502D-7A9D8F8D25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547" y="5513174"/>
            <a:ext cx="1828093" cy="323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A3AD-B14E-6AB6-FF53-5FB1F9075E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6389" y="4104218"/>
            <a:ext cx="4515521" cy="7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3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F6D3-7280-643C-2E5D-5CC0082E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Properties of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6169-5A54-167A-F4A7-75A19AC9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Non-negativity: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of null set: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Measure of countable unions of disjoint sets                           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Measure space</a:t>
            </a:r>
          </a:p>
          <a:p>
            <a:r>
              <a:rPr lang="en-US" dirty="0"/>
              <a:t>Probability measure:                    , probability space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8B4EF-C934-90C2-9A2B-C465AF99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158" y="2387931"/>
            <a:ext cx="1241326" cy="357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FBE758-5384-38F0-32DA-86961CBE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17" y="2916357"/>
            <a:ext cx="2101983" cy="30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8D25E-4642-0FEC-041E-F30A7FCC8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579" y="3429000"/>
            <a:ext cx="3062438" cy="927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374F3B-F1C9-191B-6865-C39ACFAA5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465" y="4914510"/>
            <a:ext cx="1331361" cy="378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67F8C-C89C-D6DD-04DE-B553B8FCA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5666" y="5455315"/>
            <a:ext cx="1331361" cy="3569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7338E-881E-A51A-B2C4-B5CB61BA1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6875" y="5433348"/>
            <a:ext cx="1331361" cy="378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00181-28FD-8B17-2CA3-EA151CA79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579" y="1850881"/>
            <a:ext cx="2925475" cy="3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3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4AEA-E60F-5E48-4DFC-3C6684C4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4769E-9621-C0DF-D0A6-D4E6591E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 measure,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Lebesgue measure,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Gaussian measure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23AC-082C-0B71-52A7-DA001E46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759" y="1911913"/>
            <a:ext cx="862998" cy="222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882D8-FF38-B48F-DF3A-30D8727C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75" y="2462707"/>
            <a:ext cx="2249772" cy="354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4E76C-74CE-1D46-013D-C620AACDB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757" y="2423236"/>
            <a:ext cx="2877955" cy="336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03C4C-C381-E3E4-D1FF-BC7735941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642" y="3429000"/>
            <a:ext cx="1153628" cy="26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D24B2-BD0F-90B9-6413-F73D0DB87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907" y="3876163"/>
            <a:ext cx="4733825" cy="707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481A3-3347-F4FA-F9AD-0C35C0A26E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907" y="5467059"/>
            <a:ext cx="3138973" cy="7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6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E77F-C2AF-A380-0020-2C6AF000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B1EBF-A22B-99B0-1860-4D6975D11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Riemann integration (traditional):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Lebesgue integral </a:t>
            </a:r>
            <a:r>
              <a:rPr lang="en-US" dirty="0" err="1"/>
              <a:t>w.r.t.</a:t>
            </a:r>
            <a:r>
              <a:rPr lang="en-US" dirty="0"/>
              <a:t> measure    ,</a:t>
            </a:r>
          </a:p>
          <a:p>
            <a:r>
              <a:rPr lang="en-US" dirty="0"/>
              <a:t>Integral of indicator function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real analysis - Why is the standard integral the Riemann Integral? -  Mathematics Stack Exchange">
            <a:extLst>
              <a:ext uri="{FF2B5EF4-FFF2-40B4-BE49-F238E27FC236}">
                <a16:creationId xmlns:a16="http://schemas.microsoft.com/office/drawing/2014/main" id="{73EFEDEC-4E07-8D57-79D3-F1502E7D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06" y="1576691"/>
            <a:ext cx="3318308" cy="19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E7F7F-D2EB-0A8C-E3DB-0F91EEB5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080" y="2384158"/>
            <a:ext cx="4876466" cy="783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37FF5-3FA8-2C72-F938-0708149D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709" y="4001294"/>
            <a:ext cx="212291" cy="265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80EBBE-230E-AA23-922C-5F892F86E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48" y="3733496"/>
            <a:ext cx="907048" cy="684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B3C29B-6620-643E-D3CE-EEEAB50B9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87" y="5029208"/>
            <a:ext cx="3243714" cy="920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47CC1A-F5D7-0A69-4188-89E2D4327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8463" y="5067708"/>
            <a:ext cx="2692400" cy="7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1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69F0-97C8-8F8F-9AEB-DAB5D8C1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E03C-EABA-20C9-8152-567A6C02C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81"/>
            <a:ext cx="10515600" cy="5240030"/>
          </a:xfrm>
        </p:spPr>
        <p:txBody>
          <a:bodyPr/>
          <a:lstStyle/>
          <a:p>
            <a:r>
              <a:rPr lang="en-US" i="1" dirty="0"/>
              <a:t>Simple</a:t>
            </a:r>
            <a:r>
              <a:rPr lang="en-US" dirty="0"/>
              <a:t> function: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Non-negative functions                           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Real functions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E1FBB-DE4B-4D3A-89C4-59B8BA69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597" y="1306375"/>
            <a:ext cx="2971666" cy="957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0DD1FD-B925-E1EC-8B10-688970C1A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49" y="2119986"/>
            <a:ext cx="3425992" cy="915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966DD-2D28-FDC0-B517-D10E2626C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734" y="3552450"/>
            <a:ext cx="6753392" cy="917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E71FDF-8525-E986-EBD8-613482A4C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029" y="5176821"/>
            <a:ext cx="3582810" cy="427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AF9A4-0E75-F428-EBF6-B56617B3B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942" y="4668179"/>
            <a:ext cx="2035503" cy="367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8C22C-D12C-9EBE-A016-4F0F11906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5554" y="3127805"/>
            <a:ext cx="2245761" cy="352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CA5C3-A1DF-0854-00CB-C374DA664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624" y="5761677"/>
            <a:ext cx="3582810" cy="9188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D0C09-E806-25FC-880D-5F69EF872D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0048" y="5761677"/>
            <a:ext cx="3582810" cy="8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9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A963-1F58-82D8-F2F7-A32EF019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Optimal transport – static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60949-3593-7BBF-3663-D2FCF8BC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3183"/>
          </a:xfrm>
        </p:spPr>
        <p:txBody>
          <a:bodyPr>
            <a:normAutofit/>
          </a:bodyPr>
          <a:lstStyle/>
          <a:p>
            <a:r>
              <a:rPr lang="en-US" dirty="0"/>
              <a:t>Initial problem considered by Monge is very old (1781)</a:t>
            </a:r>
          </a:p>
          <a:p>
            <a:r>
              <a:rPr lang="en-US" dirty="0"/>
              <a:t>Example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ACC0DB3-1FAB-900F-FA18-416A830B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95" y="2819399"/>
            <a:ext cx="6872438" cy="34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9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480</Words>
  <Application>Microsoft Macintosh PowerPoint</Application>
  <PresentationFormat>Widescreen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Control Problems from a Density Perspective</vt:lpstr>
      <vt:lpstr>Control problem – trajectory space</vt:lpstr>
      <vt:lpstr>Control problem – density space</vt:lpstr>
      <vt:lpstr>Preliminaries - Measure theory</vt:lpstr>
      <vt:lpstr>Properties of measures</vt:lpstr>
      <vt:lpstr>Examples</vt:lpstr>
      <vt:lpstr>Integrals</vt:lpstr>
      <vt:lpstr>Integrals</vt:lpstr>
      <vt:lpstr>Optimal transport – static problem</vt:lpstr>
      <vt:lpstr>Optimal transport – static problem</vt:lpstr>
      <vt:lpstr>Density control</vt:lpstr>
      <vt:lpstr>Similar problems</vt:lpstr>
      <vt:lpstr>Open problems in control</vt:lpstr>
      <vt:lpstr>Open problems in ML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problems from a Density Perspective</dc:title>
  <dc:creator>Darshan Gadginmath</dc:creator>
  <cp:lastModifiedBy>Darshan Gadginmath</cp:lastModifiedBy>
  <cp:revision>142</cp:revision>
  <dcterms:created xsi:type="dcterms:W3CDTF">2024-06-20T03:03:49Z</dcterms:created>
  <dcterms:modified xsi:type="dcterms:W3CDTF">2024-06-22T05:22:43Z</dcterms:modified>
</cp:coreProperties>
</file>